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1"/>
  </p:notesMasterIdLst>
  <p:sldIdLst>
    <p:sldId id="328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4" r:id="rId14"/>
    <p:sldId id="345" r:id="rId15"/>
    <p:sldId id="346" r:id="rId16"/>
    <p:sldId id="347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9B0E8B7A-DD00-854A-93F1-166674D8743F}">
          <p14:sldIdLst>
            <p14:sldId id="328"/>
            <p14:sldId id="329"/>
            <p14:sldId id="330"/>
          </p14:sldIdLst>
        </p14:section>
        <p14:section name="制作.a" id="{94534840-F565-284E-89A0-A9533CB445E5}">
          <p14:sldIdLst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合并.a" id="{BCFA186A-9DB4-4C46-AD46-5A0F369150A6}">
          <p14:sldIdLst>
            <p14:sldId id="338"/>
          </p14:sldIdLst>
        </p14:section>
        <p14:section name="使用.a" id="{D3DE416F-A740-BE4D-89A3-22460FF3C601}">
          <p14:sldIdLst>
            <p14:sldId id="339"/>
          </p14:sldIdLst>
        </p14:section>
        <p14:section name="手工制作.framework" id="{3EE4138C-8FCC-AF48-BA83-1C6D61249035}">
          <p14:sldIdLst>
            <p14:sldId id="344"/>
            <p14:sldId id="345"/>
            <p14:sldId id="346"/>
            <p14:sldId id="347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使用.framework" id="{2ED9840B-77BA-8B4F-A42C-32BC505F4CAE}">
          <p14:sldIdLst>
            <p14:sldId id="355"/>
          </p14:sldIdLst>
        </p14:section>
        <p14:section name="模板制作.framework" id="{B62C84DB-80D0-5F45-B44B-9728FDDE3966}">
          <p14:sldIdLst>
            <p14:sldId id="356"/>
            <p14:sldId id="357"/>
            <p14:sldId id="358"/>
          </p14:sldIdLst>
        </p14:section>
        <p14:section name="制作静态库的注意点" id="{09E7CA6D-0165-F249-B119-971B5552C5B7}">
          <p14:sldIdLst>
            <p14:sldId id="359"/>
            <p14:sldId id="360"/>
            <p14:sldId id="3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2" autoAdjust="0"/>
    <p:restoredTop sz="97363" autoAdjust="0"/>
  </p:normalViewPr>
  <p:slideViewPr>
    <p:cSldViewPr snapToGrid="0" snapToObjects="1">
      <p:cViewPr>
        <p:scale>
          <a:sx n="89" d="100"/>
          <a:sy n="89" d="100"/>
        </p:scale>
        <p:origin x="-3424" y="-1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3C532-1D52-084F-ADDA-E5588BE0641E}" type="datetimeFigureOut">
              <a:rPr kumimoji="1" lang="zh-CN" altLang="en-US" smtClean="0"/>
              <a:t>14-8-4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50903-560B-5A4D-8B49-0FB38A3D28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52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usiness_landing_h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58"/>
            <a:ext cx="9144000" cy="2759384"/>
          </a:xfrm>
          <a:prstGeom prst="rect">
            <a:avLst/>
          </a:prstGeom>
        </p:spPr>
      </p:pic>
      <p:pic>
        <p:nvPicPr>
          <p:cNvPr id="16" name="图片 15" descr="overview_ios_gall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23" y="-156667"/>
            <a:ext cx="2932515" cy="1756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4624668"/>
            <a:ext cx="8498454" cy="933450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5562599"/>
            <a:ext cx="8498454" cy="748553"/>
          </a:xfrm>
        </p:spPr>
        <p:txBody>
          <a:bodyPr>
            <a:normAutofit/>
          </a:bodyPr>
          <a:lstStyle>
            <a:lvl1pPr marL="0" indent="0" algn="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grpSp>
        <p:nvGrpSpPr>
          <p:cNvPr id="10" name="组 9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11" name="Picture 1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728009"/>
            <a:ext cx="3460658" cy="5415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照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5" name="图片 4" descr="overview_it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" y="1570254"/>
            <a:ext cx="3642811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5" y="4424082"/>
            <a:ext cx="7495018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711794"/>
            <a:ext cx="7495018" cy="370475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905" y="5257799"/>
            <a:ext cx="7495018" cy="88582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14-8-4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8128599" cy="995082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7" y="1129553"/>
            <a:ext cx="8128555" cy="610057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urostile"/>
                <a:ea typeface="华文细黑"/>
                <a:cs typeface="Eurostil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1739610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1748118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739610"/>
            <a:ext cx="8128556" cy="22123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3951923"/>
            <a:ext cx="8128556" cy="21790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774478"/>
            <a:ext cx="3451225" cy="549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774478"/>
            <a:ext cx="4597399" cy="54987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pic>
        <p:nvPicPr>
          <p:cNvPr id="9" name="图片 8" descr="overview_ios_gallery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23" y="-156667"/>
            <a:ext cx="2932515" cy="175686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739610"/>
            <a:ext cx="8128599" cy="43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stenerud/iOS-Universal-Framework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静态库</a:t>
            </a:r>
            <a:endParaRPr kumimoji="1" lang="zh-CN" altLang="en-US" dirty="0"/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340746" y="5434178"/>
            <a:ext cx="8498454" cy="748553"/>
          </a:xfrm>
        </p:spPr>
        <p:txBody>
          <a:bodyPr/>
          <a:lstStyle/>
          <a:p>
            <a:r>
              <a:rPr kumimoji="1" lang="en-US" altLang="zh-CN" dirty="0" err="1"/>
              <a:t>http://ios.itcast.cn	iOS</a:t>
            </a:r>
            <a:r>
              <a:rPr kumimoji="1" lang="zh-CN" altLang="en-US" dirty="0"/>
              <a:t>学院</a:t>
            </a:r>
            <a:endParaRPr kumimoji="1" lang="en-US" altLang="zh-CN" dirty="0"/>
          </a:p>
          <a:p>
            <a:r>
              <a:rPr lang="en-US" altLang="zh-CN" dirty="0"/>
              <a:t>http://</a:t>
            </a:r>
            <a:r>
              <a:rPr lang="en-US" altLang="zh-CN" dirty="0" err="1"/>
              <a:t>weibo.com</a:t>
            </a:r>
            <a:r>
              <a:rPr lang="en-US" altLang="zh-CN" dirty="0"/>
              <a:t>/exceptions</a:t>
            </a:r>
            <a:r>
              <a:rPr lang="zh-CN" altLang="en-US" dirty="0"/>
              <a:t>   </a:t>
            </a:r>
            <a:r>
              <a:rPr lang="en-US" altLang="zh-CN" dirty="0"/>
              <a:t>   </a:t>
            </a:r>
            <a:r>
              <a:rPr kumimoji="1" lang="en-US" altLang="zh-CN" dirty="0"/>
              <a:t>	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 </a:t>
            </a:r>
            <a:r>
              <a:rPr kumimoji="1" lang="zh-CN" altLang="en-US" dirty="0"/>
              <a:t>李明杰</a:t>
            </a:r>
          </a:p>
        </p:txBody>
      </p:sp>
    </p:spTree>
    <p:extLst>
      <p:ext uri="{BB962C8B-B14F-4D97-AF65-F5344CB8AC3E}">
        <p14:creationId xmlns:p14="http://schemas.microsoft.com/office/powerpoint/2010/main" val="39024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右击“</a:t>
            </a:r>
            <a:r>
              <a:rPr lang="en-US" altLang="zh-CN" sz="1800"/>
              <a:t>Show</a:t>
            </a:r>
            <a:r>
              <a:rPr lang="zh-CN" altLang="en-US" sz="1800"/>
              <a:t> </a:t>
            </a:r>
            <a:r>
              <a:rPr lang="en-US" altLang="zh-CN" sz="1800"/>
              <a:t>In</a:t>
            </a:r>
            <a:r>
              <a:rPr lang="zh-CN" altLang="en-US" sz="1800"/>
              <a:t> </a:t>
            </a:r>
            <a:r>
              <a:rPr lang="en-US" altLang="zh-CN" sz="1800"/>
              <a:t>Finder</a:t>
            </a:r>
            <a:r>
              <a:rPr lang="zh-CN" altLang="en-US" sz="1800"/>
              <a:t>”，查看制作好的</a:t>
            </a:r>
            <a:r>
              <a:rPr lang="en-US" altLang="zh-CN" sz="1800"/>
              <a:t>.a</a:t>
            </a:r>
            <a:r>
              <a:rPr lang="zh-CN" altLang="en-US" sz="1800"/>
              <a:t>文件</a:t>
            </a:r>
            <a:endParaRPr lang="en-US" altLang="zh-CN" sz="1800"/>
          </a:p>
        </p:txBody>
      </p:sp>
      <p:pic>
        <p:nvPicPr>
          <p:cNvPr id="4" name="图片 3" descr="QQ20140602-9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1" y="1926304"/>
            <a:ext cx="4851400" cy="15367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图片 5" descr="QQ20140602-11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59" y="1926304"/>
            <a:ext cx="3429000" cy="2819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57200" y="4994578"/>
            <a:ext cx="8229600" cy="14549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>
              <a:buFont typeface="Wingdings" charset="2"/>
              <a:buChar char="n"/>
            </a:pPr>
            <a:r>
              <a:rPr lang="en-US" altLang="zh-CN" sz="1800"/>
              <a:t>Debug-iphoneos</a:t>
            </a:r>
            <a:r>
              <a:rPr lang="zh-CN" altLang="en-US" sz="1800"/>
              <a:t>文件夹里面的东西是用在真机上的</a:t>
            </a: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en-US" altLang="zh-CN" sz="1800"/>
              <a:t>Debug-iphonesimulator</a:t>
            </a:r>
            <a:r>
              <a:rPr lang="zh-CN" altLang="en-US" sz="1800"/>
              <a:t>文件夹里面的东西是用在模拟器上的</a:t>
            </a:r>
            <a:endParaRPr lang="en-US" altLang="zh-CN" sz="1800"/>
          </a:p>
          <a:p>
            <a:pPr>
              <a:buFont typeface="Wingdings" charset="2"/>
              <a:buChar char="n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如果</a:t>
            </a:r>
            <a:r>
              <a:rPr lang="en-US" altLang="zh-CN" sz="1800"/>
              <a:t>Scheme</a:t>
            </a:r>
            <a:r>
              <a:rPr lang="zh-CN" altLang="en-US" sz="1800"/>
              <a:t>是</a:t>
            </a:r>
            <a:r>
              <a:rPr lang="en-US" altLang="zh-CN" sz="1800"/>
              <a:t>Release</a:t>
            </a:r>
            <a:r>
              <a:rPr lang="zh-CN" altLang="en-US" sz="1800"/>
              <a:t>模式，生成的文件夹就以</a:t>
            </a:r>
            <a:r>
              <a:rPr lang="en-US" altLang="zh-CN" sz="1800"/>
              <a:t>Release</a:t>
            </a:r>
            <a:r>
              <a:rPr lang="zh-CN" altLang="en-US" sz="1800"/>
              <a:t>开头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6510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.</a:t>
            </a:r>
            <a:r>
              <a:rPr kumimoji="1" lang="zh-CN" altLang="en-US"/>
              <a:t>a的制作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如果想让一个</a:t>
            </a:r>
            <a:r>
              <a:rPr lang="en-US" altLang="zh-CN" sz="1800"/>
              <a:t>.a</a:t>
            </a:r>
            <a:r>
              <a:rPr lang="zh-CN" altLang="en-US" sz="1800"/>
              <a:t>文件能同时用在真机和模拟器上，需要进行合并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在终端输入指令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>
                <a:solidFill>
                  <a:srgbClr val="0000FF"/>
                </a:solidFill>
              </a:rPr>
              <a:t>lipo -create </a:t>
            </a:r>
            <a:r>
              <a:rPr lang="en-US" altLang="zh-CN" sz="1800">
                <a:solidFill>
                  <a:srgbClr val="FF0000"/>
                </a:solidFill>
              </a:rPr>
              <a:t>Debug-iphoneos/libMJRefresh.a</a:t>
            </a:r>
            <a:r>
              <a:rPr lang="en-US" altLang="zh-CN" sz="1800"/>
              <a:t> </a:t>
            </a:r>
            <a:r>
              <a:rPr lang="en-US" altLang="zh-CN" sz="1800">
                <a:solidFill>
                  <a:srgbClr val="660066"/>
                </a:solidFill>
              </a:rPr>
              <a:t>Debug-iphonesimulator/libMJRefresh.a </a:t>
            </a:r>
            <a:r>
              <a:rPr lang="en-US" altLang="zh-CN" sz="1800">
                <a:solidFill>
                  <a:srgbClr val="0000FF"/>
                </a:solidFill>
              </a:rPr>
              <a:t>-output </a:t>
            </a:r>
            <a:r>
              <a:rPr lang="en-US" altLang="zh-CN" sz="1800">
                <a:solidFill>
                  <a:srgbClr val="008000"/>
                </a:solidFill>
              </a:rPr>
              <a:t>libMJRefresh.a</a:t>
            </a:r>
          </a:p>
          <a:p>
            <a:pPr>
              <a:buFont typeface="Wingdings" charset="2"/>
              <a:buChar char="ü"/>
            </a:pPr>
            <a:r>
              <a:rPr lang="zh-CN" altLang="en-US" sz="1800"/>
              <a:t>蓝色部分是固定指令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红色、紫色是真机和模拟器</a:t>
            </a:r>
            <a:r>
              <a:rPr lang="en-US" altLang="zh-CN" sz="1800"/>
              <a:t>.a</a:t>
            </a:r>
            <a:r>
              <a:rPr lang="zh-CN" altLang="en-US" sz="1800"/>
              <a:t>文件的路径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绿色是所合成</a:t>
            </a:r>
            <a:r>
              <a:rPr lang="en-US" altLang="zh-CN" sz="1800"/>
              <a:t>.a</a:t>
            </a:r>
            <a:r>
              <a:rPr lang="zh-CN" altLang="en-US" sz="1800"/>
              <a:t>文件的路径</a:t>
            </a:r>
            <a:endParaRPr lang="en-US" altLang="zh-CN" sz="1800"/>
          </a:p>
          <a:p>
            <a:pPr>
              <a:buFont typeface="Wingdings" charset="2"/>
              <a:buChar char="ü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.</a:t>
            </a:r>
            <a:r>
              <a:rPr lang="en-US" altLang="zh-CN" sz="1800"/>
              <a:t>a</a:t>
            </a:r>
            <a:r>
              <a:rPr lang="zh-CN" altLang="en-US" sz="1800"/>
              <a:t>文件的体积（一般情况下）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真机用的</a:t>
            </a:r>
            <a:r>
              <a:rPr lang="en-US" altLang="zh-CN" sz="1800"/>
              <a:t>.a</a:t>
            </a:r>
            <a:r>
              <a:rPr lang="zh-CN" altLang="en-US" sz="1800"/>
              <a:t> </a:t>
            </a:r>
            <a:r>
              <a:rPr lang="en-US" altLang="zh-CN" sz="1800"/>
              <a:t>&gt;</a:t>
            </a:r>
            <a:r>
              <a:rPr lang="zh-CN" altLang="en-US" sz="1800"/>
              <a:t> 模拟器用的</a:t>
            </a:r>
            <a:r>
              <a:rPr lang="en-US" altLang="zh-CN" sz="1800"/>
              <a:t>.a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所合成</a:t>
            </a:r>
            <a:r>
              <a:rPr lang="en-US" altLang="zh-CN" sz="1800"/>
              <a:t>.a</a:t>
            </a:r>
            <a:r>
              <a:rPr lang="zh-CN" altLang="en-US" sz="1800"/>
              <a:t> </a:t>
            </a:r>
            <a:r>
              <a:rPr lang="en-US" altLang="zh-CN" sz="1800"/>
              <a:t>==</a:t>
            </a:r>
            <a:r>
              <a:rPr lang="zh-CN" altLang="en-US" sz="1800"/>
              <a:t> 真机用的</a:t>
            </a:r>
            <a:r>
              <a:rPr lang="en-US" altLang="zh-CN" sz="1800"/>
              <a:t>.a</a:t>
            </a:r>
            <a:r>
              <a:rPr lang="zh-CN" altLang="en-US" sz="1800"/>
              <a:t> </a:t>
            </a:r>
            <a:r>
              <a:rPr lang="en-US" altLang="zh-CN" sz="1800"/>
              <a:t>+</a:t>
            </a:r>
            <a:r>
              <a:rPr lang="zh-CN" altLang="en-US" sz="1800"/>
              <a:t> 模拟器用的</a:t>
            </a:r>
            <a:r>
              <a:rPr lang="en-US" altLang="zh-CN" sz="1800"/>
              <a:t>.a</a:t>
            </a:r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r>
              <a:rPr lang="zh-CN" altLang="en-US" sz="1800"/>
              <a:t>通过</a:t>
            </a:r>
            <a:r>
              <a:rPr lang="en-US" altLang="zh-CN" sz="1800">
                <a:solidFill>
                  <a:srgbClr val="0000FF"/>
                </a:solidFill>
              </a:rPr>
              <a:t>lipo</a:t>
            </a:r>
            <a:r>
              <a:rPr lang="zh-CN" altLang="en-US" sz="1800">
                <a:solidFill>
                  <a:srgbClr val="0000FF"/>
                </a:solidFill>
              </a:rPr>
              <a:t> </a:t>
            </a:r>
            <a:r>
              <a:rPr lang="en-US" altLang="zh-CN" sz="1800">
                <a:solidFill>
                  <a:srgbClr val="0000FF"/>
                </a:solidFill>
              </a:rPr>
              <a:t>–info</a:t>
            </a:r>
            <a:r>
              <a:rPr lang="zh-CN" altLang="en-US" sz="1800">
                <a:solidFill>
                  <a:srgbClr val="0000FF"/>
                </a:solidFill>
              </a:rPr>
              <a:t> </a:t>
            </a:r>
            <a:r>
              <a:rPr lang="en-US" altLang="zh-CN" sz="1800">
                <a:solidFill>
                  <a:srgbClr val="008000"/>
                </a:solidFill>
              </a:rPr>
              <a:t>libMJRefresh.a</a:t>
            </a:r>
            <a:r>
              <a:rPr lang="zh-CN" altLang="en-US" sz="1800"/>
              <a:t>可以查看 </a:t>
            </a:r>
            <a:r>
              <a:rPr lang="en-US" altLang="zh-CN" sz="1800"/>
              <a:t>.a</a:t>
            </a:r>
            <a:r>
              <a:rPr lang="zh-CN" altLang="en-US" sz="1800"/>
              <a:t> 的类型（模拟器还是真机）</a:t>
            </a:r>
            <a:endParaRPr lang="en-US" altLang="zh-CN" sz="1800"/>
          </a:p>
          <a:p>
            <a:pPr marL="0" indent="0">
              <a:buNone/>
            </a:pPr>
            <a:endParaRPr lang="en-US" altLang="zh-CN" sz="180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1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r>
              <a:rPr lang="zh-CN" altLang="en-US" sz="1800"/>
              <a:t>如何使用</a:t>
            </a:r>
            <a:r>
              <a:rPr lang="en-US" altLang="zh-CN" sz="1800"/>
              <a:t>.a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直接将</a:t>
            </a:r>
            <a:r>
              <a:rPr lang="en-US" altLang="zh-CN" sz="1800"/>
              <a:t>.a</a:t>
            </a:r>
            <a:r>
              <a:rPr lang="zh-CN" altLang="en-US" sz="1800"/>
              <a:t>、</a:t>
            </a:r>
            <a:r>
              <a:rPr lang="en-US" altLang="zh-CN" sz="1800"/>
              <a:t>.h</a:t>
            </a:r>
            <a:r>
              <a:rPr lang="zh-CN" altLang="en-US" sz="1800"/>
              <a:t>、资源文件拖拽到其他项目中即可</a:t>
            </a:r>
            <a:endParaRPr lang="en-US" altLang="zh-CN" sz="1800"/>
          </a:p>
        </p:txBody>
      </p:sp>
      <p:pic>
        <p:nvPicPr>
          <p:cNvPr id="3" name="图片 2" descr="QQ20140602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0365"/>
            <a:ext cx="3200400" cy="2336800"/>
          </a:xfrm>
          <a:prstGeom prst="rect">
            <a:avLst/>
          </a:prstGeom>
        </p:spPr>
      </p:pic>
      <p:pic>
        <p:nvPicPr>
          <p:cNvPr id="4" name="图片 3" descr="QQ20140602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3003228"/>
            <a:ext cx="2374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</a:t>
            </a:r>
            <a:r>
              <a:rPr lang="zh-CN" altLang="zh-CN" sz="1800"/>
              <a:t>“</a:t>
            </a:r>
            <a:r>
              <a:rPr lang="en-US" altLang="zh-CN" sz="1800"/>
              <a:t>OS</a:t>
            </a:r>
            <a:r>
              <a:rPr lang="zh-CN" altLang="en-US" sz="1800"/>
              <a:t> </a:t>
            </a:r>
            <a:r>
              <a:rPr lang="en-US" altLang="zh-CN" sz="1800"/>
              <a:t>X</a:t>
            </a:r>
            <a:r>
              <a:rPr lang="zh-CN" altLang="en-US" sz="1800"/>
              <a:t>”</a:t>
            </a:r>
            <a:r>
              <a:rPr lang="en-US" altLang="zh-CN" sz="1800"/>
              <a:t>-</a:t>
            </a:r>
            <a:r>
              <a:rPr lang="zh-CN" altLang="en-US" sz="1800"/>
              <a:t>“</a:t>
            </a:r>
            <a:r>
              <a:rPr lang="en-US" altLang="zh-CN" sz="1800"/>
              <a:t>Framework</a:t>
            </a:r>
            <a:r>
              <a:rPr lang="zh-CN" altLang="en-US" sz="1800"/>
              <a:t> </a:t>
            </a:r>
            <a:r>
              <a:rPr lang="en-US" altLang="zh-CN" sz="1800"/>
              <a:t>&amp;</a:t>
            </a:r>
            <a:r>
              <a:rPr lang="zh-CN" altLang="en-US" sz="1800"/>
              <a:t> </a:t>
            </a:r>
            <a:r>
              <a:rPr lang="en-US" altLang="zh-CN" sz="1800"/>
              <a:t>Library</a:t>
            </a:r>
            <a:r>
              <a:rPr lang="zh-CN" altLang="en-US" sz="1800"/>
              <a:t>”</a:t>
            </a:r>
            <a:r>
              <a:rPr lang="en-US" altLang="zh-CN" sz="1800"/>
              <a:t>-</a:t>
            </a:r>
            <a:r>
              <a:rPr lang="zh-CN" altLang="en-US" sz="1800"/>
              <a:t>“</a:t>
            </a:r>
            <a:r>
              <a:rPr lang="en-US" altLang="zh-CN" sz="1800"/>
              <a:t>Bundle</a:t>
            </a:r>
            <a:r>
              <a:rPr lang="zh-CN" altLang="en-US" sz="1800"/>
              <a:t>”</a:t>
            </a:r>
            <a:endParaRPr lang="en-US" altLang="zh-CN" sz="1800"/>
          </a:p>
        </p:txBody>
      </p:sp>
      <p:pic>
        <p:nvPicPr>
          <p:cNvPr id="4" name="图片 3" descr="QQ20140602-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9" y="2296388"/>
            <a:ext cx="7010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输入静态库名称</a:t>
            </a:r>
            <a:endParaRPr lang="en-US" altLang="zh-CN" sz="1800"/>
          </a:p>
        </p:txBody>
      </p:sp>
      <p:pic>
        <p:nvPicPr>
          <p:cNvPr id="5" name="图片 4" descr="QQ20140602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07" y="2127473"/>
            <a:ext cx="5311628" cy="29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刚才是基于</a:t>
            </a:r>
            <a:r>
              <a:rPr lang="en-US" altLang="zh-CN" sz="1800"/>
              <a:t>OS</a:t>
            </a:r>
            <a:r>
              <a:rPr lang="zh-CN" altLang="en-US" sz="1800"/>
              <a:t> </a:t>
            </a:r>
            <a:r>
              <a:rPr lang="en-US" altLang="zh-CN" sz="1800"/>
              <a:t>X</a:t>
            </a:r>
            <a:r>
              <a:rPr lang="zh-CN" altLang="en-US" sz="1800"/>
              <a:t>创建的工程，所以得修改项目环境为</a:t>
            </a:r>
            <a:r>
              <a:rPr lang="en-US" altLang="zh-CN" sz="1800"/>
              <a:t>iOS</a:t>
            </a:r>
            <a:r>
              <a:rPr lang="zh-CN" altLang="en-US" sz="1800"/>
              <a:t>的</a:t>
            </a:r>
            <a:endParaRPr lang="en-US" altLang="zh-CN" sz="1800"/>
          </a:p>
        </p:txBody>
      </p:sp>
      <p:pic>
        <p:nvPicPr>
          <p:cNvPr id="5" name="图片 4" descr="QQ2014060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066516"/>
            <a:ext cx="8648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修改</a:t>
            </a:r>
            <a:r>
              <a:rPr lang="en-US" altLang="zh-CN" sz="1800"/>
              <a:t>Packaging</a:t>
            </a:r>
          </a:p>
        </p:txBody>
      </p:sp>
      <p:pic>
        <p:nvPicPr>
          <p:cNvPr id="6" name="图片 5" descr="QQ20140602-9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55" y="1926304"/>
            <a:ext cx="5638800" cy="1778000"/>
          </a:xfrm>
          <a:prstGeom prst="rect">
            <a:avLst/>
          </a:prstGeom>
        </p:spPr>
      </p:pic>
      <p:pic>
        <p:nvPicPr>
          <p:cNvPr id="9" name="图片 8" descr="QQ20140602-10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80" y="4362607"/>
            <a:ext cx="5207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4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修改</a:t>
            </a:r>
            <a:r>
              <a:rPr lang="en-US" altLang="zh-CN" sz="1800"/>
              <a:t>Info.plist</a:t>
            </a:r>
          </a:p>
        </p:txBody>
      </p:sp>
      <p:pic>
        <p:nvPicPr>
          <p:cNvPr id="3" name="图片 2" descr="QQ2014060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222500"/>
            <a:ext cx="6591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注释掉</a:t>
            </a:r>
            <a:r>
              <a:rPr lang="en-US" altLang="zh-CN" sz="1800"/>
              <a:t>pch</a:t>
            </a:r>
            <a:r>
              <a:rPr lang="zh-CN" altLang="en-US" sz="1800"/>
              <a:t>文件的内容</a:t>
            </a:r>
            <a:endParaRPr lang="en-US" altLang="zh-CN" sz="1800"/>
          </a:p>
        </p:txBody>
      </p:sp>
      <p:pic>
        <p:nvPicPr>
          <p:cNvPr id="4" name="图片 3" descr="QQ20140602-8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332241"/>
            <a:ext cx="6489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添加库需要包含的源代码</a:t>
            </a:r>
            <a:endParaRPr lang="en-US" altLang="zh-CN" sz="1800"/>
          </a:p>
        </p:txBody>
      </p:sp>
      <p:pic>
        <p:nvPicPr>
          <p:cNvPr id="3" name="图片 2" descr="QQ20140602-1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6" y="1926304"/>
            <a:ext cx="5505608" cy="1626657"/>
          </a:xfrm>
          <a:prstGeom prst="rect">
            <a:avLst/>
          </a:prstGeom>
        </p:spPr>
      </p:pic>
      <p:pic>
        <p:nvPicPr>
          <p:cNvPr id="6" name="图片 5" descr="QQ20140602-1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68" y="1450975"/>
            <a:ext cx="3136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3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03191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en-US" altLang="en-US" sz="1800"/>
              <a:t>什么是库？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库是程序代码的集合，是共享程序代码的一种方式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根据源代码的公开情况，库可以分为</a:t>
            </a:r>
            <a:r>
              <a:rPr lang="en-US" altLang="zh-CN" sz="1800"/>
              <a:t>2</a:t>
            </a:r>
            <a:r>
              <a:rPr lang="zh-CN" altLang="en-US" sz="1800"/>
              <a:t>种类型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开源库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公开源代码，能看到具体实现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比如</a:t>
            </a:r>
            <a:r>
              <a:rPr lang="en-US" altLang="zh-CN" sz="1800"/>
              <a:t>SDWebImage</a:t>
            </a:r>
            <a:r>
              <a:rPr lang="zh-CN" altLang="en-US" sz="1800"/>
              <a:t>、</a:t>
            </a:r>
            <a:r>
              <a:rPr lang="en-US" altLang="zh-CN" sz="1800"/>
              <a:t>AFNetworking</a:t>
            </a:r>
          </a:p>
          <a:p>
            <a:pPr marL="0" indent="0">
              <a:buNone/>
            </a:pP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闭源库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不公开源代码，是经过编译后的二进制文件，看不到具体实现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主要分为：静态库</a:t>
            </a:r>
            <a:r>
              <a:rPr lang="zh-CN" altLang="zh-CN" sz="1800"/>
              <a:t>、</a:t>
            </a:r>
            <a:r>
              <a:rPr lang="zh-CN" altLang="en-US" sz="1800"/>
              <a:t>动态库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9172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添加需要暴露出来的 </a:t>
            </a:r>
            <a:r>
              <a:rPr lang="en-US" altLang="zh-CN" sz="1800"/>
              <a:t>.h</a:t>
            </a:r>
            <a:r>
              <a:rPr lang="zh-CN" altLang="en-US" sz="1800"/>
              <a:t> 文件</a:t>
            </a:r>
            <a:endParaRPr lang="en-US" altLang="zh-CN" sz="1800"/>
          </a:p>
        </p:txBody>
      </p:sp>
      <p:pic>
        <p:nvPicPr>
          <p:cNvPr id="3" name="图片 2" descr="QQ20140602-16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9228"/>
            <a:ext cx="6413500" cy="26797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图片 4" descr="QQ20140602-17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4634542"/>
            <a:ext cx="3197657" cy="182552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350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添加需要暴露出来的 </a:t>
            </a:r>
            <a:r>
              <a:rPr lang="en-US" altLang="zh-CN" sz="1800"/>
              <a:t>.h</a:t>
            </a:r>
            <a:r>
              <a:rPr lang="zh-CN" altLang="en-US" sz="1800"/>
              <a:t> 文件，并且放到</a:t>
            </a:r>
            <a:r>
              <a:rPr lang="en-US" altLang="zh-CN" sz="1800"/>
              <a:t>Public</a:t>
            </a:r>
            <a:r>
              <a:rPr lang="zh-CN" altLang="en-US" sz="1800"/>
              <a:t>下面</a:t>
            </a:r>
            <a:endParaRPr lang="en-US" altLang="zh-CN" sz="1800"/>
          </a:p>
        </p:txBody>
      </p:sp>
      <p:pic>
        <p:nvPicPr>
          <p:cNvPr id="4" name="图片 3" descr="QQ20140602-18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3" y="1806472"/>
            <a:ext cx="3990268" cy="4588808"/>
          </a:xfrm>
          <a:prstGeom prst="rect">
            <a:avLst/>
          </a:prstGeom>
        </p:spPr>
      </p:pic>
      <p:pic>
        <p:nvPicPr>
          <p:cNvPr id="7" name="图片 6" descr="QQ20140602-19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78" y="1926304"/>
            <a:ext cx="4424370" cy="228606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图片 8" descr="QQ20140602-20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78" y="4371909"/>
            <a:ext cx="3039676" cy="202337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6346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297719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接下来的步骤跟 </a:t>
            </a:r>
            <a:r>
              <a:rPr lang="en-US" altLang="zh-CN" sz="1800"/>
              <a:t>.a</a:t>
            </a:r>
            <a:r>
              <a:rPr lang="zh-CN" altLang="en-US" sz="1800"/>
              <a:t> 是一样的，分别选择真机和模拟器，</a:t>
            </a:r>
            <a:r>
              <a:rPr lang="en-US" altLang="zh-CN" sz="1800"/>
              <a:t>Command+B</a:t>
            </a:r>
          </a:p>
          <a:p>
            <a:pPr>
              <a:buFont typeface="Wingdings" charset="2"/>
              <a:buChar char="n"/>
            </a:pPr>
            <a:r>
              <a:rPr kumimoji="1" lang="zh-CN" altLang="en-US" sz="1800"/>
              <a:t>真机和模拟器下的 .framework 也是分开使用的</a:t>
            </a:r>
            <a:endParaRPr kumimoji="1" lang="en-US" altLang="zh-CN" sz="1800"/>
          </a:p>
          <a:p>
            <a:pPr>
              <a:buFont typeface="Wingdings" charset="2"/>
              <a:buChar char="n"/>
            </a:pPr>
            <a:endParaRPr kumimoji="1" lang="en-US" altLang="zh-CN" sz="1800"/>
          </a:p>
          <a:p>
            <a:pPr>
              <a:buFont typeface="Wingdings" charset="2"/>
              <a:buChar char="n"/>
            </a:pPr>
            <a:r>
              <a:rPr kumimoji="1" lang="zh-CN" altLang="en-US" sz="1800"/>
              <a:t>生成的</a:t>
            </a:r>
            <a:r>
              <a:rPr kumimoji="1" lang="en-US" altLang="zh-CN" sz="1800"/>
              <a:t>framework</a:t>
            </a:r>
            <a:r>
              <a:rPr kumimoji="1" lang="zh-CN" altLang="en-US" sz="1800"/>
              <a:t>在</a:t>
            </a:r>
            <a:r>
              <a:rPr kumimoji="1" lang="en-US" altLang="zh-CN" sz="1800"/>
              <a:t>Xcode</a:t>
            </a:r>
            <a:r>
              <a:rPr kumimoji="1" lang="zh-CN" altLang="en-US" sz="1800"/>
              <a:t>的缓存文件夹中</a:t>
            </a:r>
            <a:endParaRPr kumimoji="1" lang="en-US" altLang="zh-CN" sz="1800"/>
          </a:p>
          <a:p>
            <a:pPr marL="0" indent="0">
              <a:buNone/>
            </a:pPr>
            <a:r>
              <a:rPr kumimoji="1" lang="en-US" altLang="zh-CN" sz="1800"/>
              <a:t>/Users/</a:t>
            </a:r>
            <a:r>
              <a:rPr kumimoji="1" lang="zh-CN" altLang="en-US" sz="1800"/>
              <a:t>用户名</a:t>
            </a:r>
            <a:r>
              <a:rPr kumimoji="1" lang="en-US" altLang="zh-CN" sz="1800"/>
              <a:t>/Library/Developer/Xcode/DerivedData/</a:t>
            </a:r>
            <a:r>
              <a:rPr kumimoji="1" lang="zh-CN" altLang="en-US" sz="1800"/>
              <a:t>项目名</a:t>
            </a:r>
            <a:r>
              <a:rPr kumimoji="1" lang="en-US" altLang="zh-CN" sz="1800"/>
              <a:t>/Products</a:t>
            </a:r>
          </a:p>
          <a:p>
            <a:pPr>
              <a:buFont typeface="Wingdings" charset="2"/>
              <a:buChar char="n"/>
            </a:pPr>
            <a:endParaRPr kumimoji="1" lang="en-US" altLang="zh-CN" sz="1800"/>
          </a:p>
          <a:p>
            <a:pPr>
              <a:buFont typeface="Wingdings" charset="2"/>
              <a:buChar char="n"/>
            </a:pPr>
            <a:r>
              <a:rPr kumimoji="1" lang="zh-CN" altLang="en-US" sz="1800"/>
              <a:t>可以在终端下使用</a:t>
            </a:r>
            <a:r>
              <a:rPr kumimoji="1" lang="en-US" altLang="zh-CN" sz="1800">
                <a:solidFill>
                  <a:srgbClr val="0000FF"/>
                </a:solidFill>
              </a:rPr>
              <a:t>lipo</a:t>
            </a:r>
            <a:r>
              <a:rPr kumimoji="1" lang="zh-CN" altLang="en-US" sz="1800"/>
              <a:t>指令合并 </a:t>
            </a:r>
            <a:r>
              <a:rPr kumimoji="1" lang="en-US" altLang="zh-CN" sz="1800"/>
              <a:t>.framework,</a:t>
            </a:r>
            <a:r>
              <a:rPr kumimoji="1" lang="zh-CN" altLang="en-US" sz="1800"/>
              <a:t> 需要合并的是</a:t>
            </a:r>
            <a:r>
              <a:rPr kumimoji="1" lang="en-US" altLang="zh-CN" sz="1800"/>
              <a:t>framework</a:t>
            </a:r>
            <a:r>
              <a:rPr kumimoji="1" lang="zh-CN" altLang="en-US" sz="1800"/>
              <a:t>里面的某个文件</a:t>
            </a:r>
            <a:endParaRPr lang="en-US" altLang="zh-CN" sz="1800"/>
          </a:p>
        </p:txBody>
      </p:sp>
      <p:pic>
        <p:nvPicPr>
          <p:cNvPr id="4" name="图片 3" descr="QQ20140602-2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41" y="4687059"/>
            <a:ext cx="4953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8"/>
            <a:ext cx="8229600" cy="95100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直接拖拽整个</a:t>
            </a:r>
            <a:r>
              <a:rPr lang="en-US" altLang="zh-CN" sz="1800"/>
              <a:t> .framework </a:t>
            </a:r>
            <a:r>
              <a:rPr lang="en-US" altLang="en-US" sz="1800"/>
              <a:t>到其他项目的Frameworks文件夹下</a:t>
            </a:r>
          </a:p>
          <a:p>
            <a:pPr>
              <a:buFont typeface="Wingdings" charset="2"/>
              <a:buChar char="n"/>
            </a:pPr>
            <a:r>
              <a:rPr lang="zh-CN" altLang="en-US" sz="1800"/>
              <a:t>然后包含主头文件：</a:t>
            </a:r>
            <a:r>
              <a:rPr lang="en-US" altLang="zh-CN" sz="1800">
                <a:solidFill>
                  <a:srgbClr val="643820"/>
                </a:solidFill>
                <a:latin typeface="Menlo-Regular"/>
              </a:rPr>
              <a:t>#import </a:t>
            </a:r>
            <a:r>
              <a:rPr lang="en-US" altLang="zh-CN" sz="1800">
                <a:solidFill>
                  <a:srgbClr val="C41A16"/>
                </a:solidFill>
                <a:latin typeface="Menlo-Regular"/>
              </a:rPr>
              <a:t>&lt;MJRefresh/MJRefresh.h&gt;</a:t>
            </a:r>
            <a:endParaRPr lang="en-US" altLang="zh-CN" sz="1800"/>
          </a:p>
        </p:txBody>
      </p:sp>
      <p:pic>
        <p:nvPicPr>
          <p:cNvPr id="3" name="图片 2" descr="QQ20140602-26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18" y="2557407"/>
            <a:ext cx="3146953" cy="2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模板制作.framework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32768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手工制作</a:t>
            </a:r>
            <a:r>
              <a:rPr lang="zh-CN" altLang="zh-CN" sz="1800"/>
              <a:t> </a:t>
            </a:r>
            <a:r>
              <a:rPr lang="en-US" altLang="zh-CN" sz="1800"/>
              <a:t>.framework</a:t>
            </a:r>
            <a:r>
              <a:rPr lang="zh-CN" altLang="en-US" sz="1800"/>
              <a:t> 过于复杂，借助开源模板进行制作会比较简单</a:t>
            </a:r>
            <a:endParaRPr lang="en-US" altLang="zh-CN" sz="1800"/>
          </a:p>
          <a:p>
            <a:pPr>
              <a:buFont typeface="Wingdings" charset="2"/>
              <a:buChar char="n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模板地址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>
                <a:hlinkClick r:id="rId2"/>
              </a:rPr>
              <a:t>https://github.com/kstenerud/iOS-Universal-Framework</a:t>
            </a:r>
            <a:endParaRPr lang="en-US" altLang="zh-CN" sz="1800"/>
          </a:p>
          <a:p>
            <a:pPr>
              <a:buFont typeface="Wingdings" charset="2"/>
              <a:buChar char="n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安装模板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在终端下进入</a:t>
            </a:r>
            <a:r>
              <a:rPr lang="en-US" altLang="zh-CN" sz="1800"/>
              <a:t>iOS-Universal-Framework/Fake Framework</a:t>
            </a:r>
            <a:r>
              <a:rPr lang="zh-CN" altLang="en-US" sz="1800"/>
              <a:t>文件夹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执行指令</a:t>
            </a:r>
            <a:r>
              <a:rPr lang="zh-CN" altLang="zh-CN" sz="1800">
                <a:solidFill>
                  <a:srgbClr val="0000FF"/>
                </a:solidFill>
              </a:rPr>
              <a:t>.</a:t>
            </a:r>
            <a:r>
              <a:rPr lang="en-US" altLang="zh-CN" sz="1800">
                <a:solidFill>
                  <a:srgbClr val="0000FF"/>
                </a:solidFill>
              </a:rPr>
              <a:t>/install.sh</a:t>
            </a:r>
          </a:p>
        </p:txBody>
      </p:sp>
    </p:spTree>
    <p:extLst>
      <p:ext uri="{BB962C8B-B14F-4D97-AF65-F5344CB8AC3E}">
        <p14:creationId xmlns:p14="http://schemas.microsoft.com/office/powerpoint/2010/main" val="409126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模板制作.framework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0866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安装模板后，完全重启</a:t>
            </a:r>
            <a:r>
              <a:rPr lang="en-US" altLang="zh-CN" sz="1800"/>
              <a:t>Xcode</a:t>
            </a:r>
            <a:endParaRPr lang="en-US" altLang="zh-CN" sz="1800">
              <a:solidFill>
                <a:srgbClr val="0000FF"/>
              </a:solidFill>
            </a:endParaRPr>
          </a:p>
        </p:txBody>
      </p:sp>
      <p:pic>
        <p:nvPicPr>
          <p:cNvPr id="3" name="图片 2" descr="QQ20140602-2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52" y="1912035"/>
            <a:ext cx="5283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模板制作.framework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60854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最后将 </a:t>
            </a:r>
            <a:r>
              <a:rPr lang="en-US" altLang="zh-CN" sz="1800"/>
              <a:t>.framework</a:t>
            </a:r>
            <a:r>
              <a:rPr lang="zh-CN" altLang="en-US" sz="1800"/>
              <a:t> 的结构调整一下即可</a:t>
            </a:r>
            <a:endParaRPr lang="en-US" altLang="zh-CN" sz="1800">
              <a:solidFill>
                <a:srgbClr val="0000FF"/>
              </a:solidFill>
            </a:endParaRPr>
          </a:p>
        </p:txBody>
      </p:sp>
      <p:pic>
        <p:nvPicPr>
          <p:cNvPr id="3" name="图片 2" descr="QQ20140602-28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8" y="2213383"/>
            <a:ext cx="6628689" cy="23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制作静态库的注意点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r>
              <a:rPr lang="zh-CN" altLang="en-US" sz="1800"/>
              <a:t>无论是 </a:t>
            </a:r>
            <a:r>
              <a:rPr lang="en-US" altLang="zh-CN" sz="1800"/>
              <a:t>.a</a:t>
            </a:r>
            <a:r>
              <a:rPr lang="zh-CN" altLang="en-US" sz="1800"/>
              <a:t> 静态库还是 </a:t>
            </a:r>
            <a:r>
              <a:rPr lang="en-US" altLang="zh-CN" sz="1800"/>
              <a:t>.framework</a:t>
            </a:r>
            <a:r>
              <a:rPr lang="zh-CN" altLang="en-US" sz="1800"/>
              <a:t> 静态库，最终需要的都是：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二进制文件 </a:t>
            </a:r>
            <a:r>
              <a:rPr lang="en-US" altLang="zh-CN" sz="1800"/>
              <a:t>+</a:t>
            </a:r>
            <a:r>
              <a:rPr lang="zh-CN" altLang="en-US" sz="1800"/>
              <a:t> </a:t>
            </a:r>
            <a:r>
              <a:rPr lang="en-US" altLang="zh-CN" sz="1800"/>
              <a:t>.h</a:t>
            </a:r>
            <a:r>
              <a:rPr lang="zh-CN" altLang="en-US" sz="1800"/>
              <a:t> </a:t>
            </a:r>
            <a:r>
              <a:rPr lang="en-US" altLang="zh-CN" sz="1800"/>
              <a:t>+</a:t>
            </a:r>
            <a:r>
              <a:rPr lang="zh-CN" altLang="en-US" sz="1800"/>
              <a:t> 其它资源文件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zh-CN" sz="1800"/>
              <a:t>.</a:t>
            </a:r>
            <a:r>
              <a:rPr lang="en-US" altLang="zh-CN" sz="1800"/>
              <a:t>a</a:t>
            </a:r>
            <a:r>
              <a:rPr lang="zh-CN" altLang="en-US" sz="1800"/>
              <a:t> 和 </a:t>
            </a:r>
            <a:r>
              <a:rPr lang="en-US" altLang="zh-CN" sz="1800"/>
              <a:t>.framework</a:t>
            </a:r>
            <a:r>
              <a:rPr lang="zh-CN" altLang="en-US" sz="1800"/>
              <a:t> 的使用区别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.a</a:t>
            </a:r>
            <a:r>
              <a:rPr lang="zh-CN" altLang="en-US" sz="1800"/>
              <a:t> 本身是一个二进制文件，需要配上 </a:t>
            </a:r>
            <a:r>
              <a:rPr lang="en-US" altLang="zh-CN" sz="1800"/>
              <a:t>.h</a:t>
            </a:r>
            <a:r>
              <a:rPr lang="zh-CN" altLang="en-US" sz="1800"/>
              <a:t> 和 其它资源文件 才能使用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.framework</a:t>
            </a:r>
            <a:r>
              <a:rPr lang="zh-CN" altLang="en-US" sz="1800"/>
              <a:t> 本身已经包含了 </a:t>
            </a:r>
            <a:r>
              <a:rPr lang="en-US" altLang="zh-CN" sz="1800"/>
              <a:t>.h</a:t>
            </a:r>
            <a:r>
              <a:rPr lang="zh-CN" altLang="en-US" sz="1800"/>
              <a:t> 和 其它资源文件，可以直接使用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图片资源的处理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如果静态库中用到了图片资源，一般都放到一个</a:t>
            </a:r>
            <a:r>
              <a:rPr lang="en-US" altLang="zh-CN" sz="1800"/>
              <a:t>bundle</a:t>
            </a:r>
            <a:r>
              <a:rPr lang="zh-CN" altLang="en-US" sz="1800"/>
              <a:t>文件中，</a:t>
            </a:r>
            <a:r>
              <a:rPr lang="en-US" altLang="zh-CN" sz="1800"/>
              <a:t>bundle</a:t>
            </a:r>
            <a:r>
              <a:rPr lang="zh-CN" altLang="en-US" sz="1800"/>
              <a:t>名字一般跟 </a:t>
            </a:r>
            <a:r>
              <a:rPr lang="en-US" altLang="zh-CN" sz="1800"/>
              <a:t>.a</a:t>
            </a:r>
            <a:r>
              <a:rPr lang="zh-CN" altLang="en-US" sz="1800"/>
              <a:t> 或 </a:t>
            </a:r>
            <a:r>
              <a:rPr lang="en-US" altLang="zh-CN" sz="1800"/>
              <a:t>.framework</a:t>
            </a:r>
            <a:r>
              <a:rPr lang="zh-CN" altLang="en-US" sz="1800"/>
              <a:t> 名字一致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bundle</a:t>
            </a:r>
            <a:r>
              <a:rPr lang="zh-CN" altLang="en-US" sz="1800"/>
              <a:t>的创建：新建一个文件夹，修改扩展名为</a:t>
            </a:r>
            <a:r>
              <a:rPr lang="zh-CN" altLang="zh-CN" sz="1800"/>
              <a:t> </a:t>
            </a:r>
            <a:r>
              <a:rPr lang="en-US" altLang="zh-CN" sz="1800"/>
              <a:t>.bundle</a:t>
            </a:r>
            <a:r>
              <a:rPr lang="zh-CN" altLang="en-US" sz="1800"/>
              <a:t> 即可，右击</a:t>
            </a:r>
            <a:r>
              <a:rPr lang="en-US" altLang="zh-CN" sz="1800"/>
              <a:t>bundle</a:t>
            </a:r>
            <a:r>
              <a:rPr lang="zh-CN" altLang="en-US" sz="1800"/>
              <a:t>文件，显示包内容，就可以往</a:t>
            </a:r>
            <a:r>
              <a:rPr lang="en-US" altLang="zh-CN" sz="1800"/>
              <a:t>bundle</a:t>
            </a:r>
            <a:r>
              <a:rPr lang="zh-CN" altLang="en-US" sz="1800"/>
              <a:t>文件中放东西</a:t>
            </a:r>
            <a:endParaRPr lang="en-US" altLang="zh-CN" sz="1800"/>
          </a:p>
        </p:txBody>
      </p:sp>
      <p:pic>
        <p:nvPicPr>
          <p:cNvPr id="5" name="图片 4" descr="QQ2014060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1" y="5772093"/>
            <a:ext cx="1892300" cy="2667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8460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制作静态库的注意点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r>
              <a:rPr lang="zh-CN" altLang="en-US" sz="1800"/>
              <a:t>多文件处理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如果静态库需要暴露出来的 </a:t>
            </a:r>
            <a:r>
              <a:rPr lang="en-US" altLang="zh-CN" sz="1800"/>
              <a:t>.h</a:t>
            </a:r>
            <a:r>
              <a:rPr lang="zh-CN" altLang="en-US" sz="1800"/>
              <a:t> 比较多，可以考虑创建一个主头文件</a:t>
            </a:r>
            <a:endParaRPr lang="en-US" altLang="zh-CN" sz="1800"/>
          </a:p>
          <a:p>
            <a:pPr marL="0" indent="0">
              <a:buNone/>
            </a:pPr>
            <a:r>
              <a:rPr lang="zh-CN" altLang="en-US" sz="1800"/>
              <a:t>（一般 主头文件 和 静态库 同名）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在主头文件中包含所有其他需要暴露出来的 </a:t>
            </a:r>
            <a:r>
              <a:rPr lang="en-US" altLang="zh-CN" sz="1800"/>
              <a:t>.h</a:t>
            </a:r>
            <a:r>
              <a:rPr lang="zh-CN" altLang="en-US" sz="1800"/>
              <a:t> 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使用静态库时，只需要</a:t>
            </a:r>
            <a:r>
              <a:rPr lang="en-US" altLang="zh-CN" sz="1800">
                <a:solidFill>
                  <a:srgbClr val="643820"/>
                </a:solidFill>
                <a:latin typeface="Menlo-Regular"/>
              </a:rPr>
              <a:t>#import </a:t>
            </a:r>
            <a:r>
              <a:rPr lang="zh-CN" altLang="en-US" sz="1800">
                <a:solidFill>
                  <a:srgbClr val="C41A16"/>
                </a:solidFill>
                <a:latin typeface="Menlo-Regular"/>
              </a:rPr>
              <a:t>主头文件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实际上苹果官方就是这么做的，例如：</a:t>
            </a:r>
            <a:r>
              <a:rPr lang="en-US" altLang="zh-CN" sz="1800">
                <a:solidFill>
                  <a:srgbClr val="643820"/>
                </a:solidFill>
                <a:latin typeface="Menlo-Regular"/>
              </a:rPr>
              <a:t>#import </a:t>
            </a:r>
            <a:r>
              <a:rPr lang="en-US" altLang="zh-CN" sz="1800">
                <a:solidFill>
                  <a:srgbClr val="C41A16"/>
                </a:solidFill>
                <a:latin typeface="Menlo-Regular"/>
              </a:rPr>
              <a:t>&lt;UIKit/UIKit.h&gt;</a:t>
            </a:r>
          </a:p>
          <a:p>
            <a:pPr>
              <a:buFont typeface="Wingdings" charset="2"/>
              <a:buChar char="p"/>
            </a:pPr>
            <a:endParaRPr lang="en-US" altLang="zh-CN" sz="1800">
              <a:solidFill>
                <a:srgbClr val="C41A16"/>
              </a:solidFill>
              <a:latin typeface="Menlo-Regular"/>
            </a:endParaRPr>
          </a:p>
          <a:p>
            <a:pPr>
              <a:buFont typeface="Wingdings" charset="2"/>
              <a:buChar char="n"/>
            </a:pPr>
            <a:r>
              <a:rPr lang="en-US" altLang="zh-CN" sz="1800"/>
              <a:t>.framework</a:t>
            </a:r>
            <a:r>
              <a:rPr lang="zh-CN" altLang="en-US" sz="1800"/>
              <a:t>为什么既是静态库又是动态库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系统的 </a:t>
            </a:r>
            <a:r>
              <a:rPr lang="en-US" altLang="zh-CN" sz="1800"/>
              <a:t>.framework</a:t>
            </a:r>
            <a:r>
              <a:rPr lang="zh-CN" altLang="en-US" sz="1800"/>
              <a:t> 是动态库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我们自己建立的 </a:t>
            </a:r>
            <a:r>
              <a:rPr lang="en-US" altLang="zh-CN" sz="1800"/>
              <a:t>.framework</a:t>
            </a:r>
            <a:r>
              <a:rPr lang="zh-CN" altLang="en-US" sz="1800"/>
              <a:t> 是静态库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88869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制作静态库的注意点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r>
              <a:rPr lang="zh-CN" altLang="en-US" sz="1800"/>
              <a:t>静态库中包含了</a:t>
            </a:r>
            <a:r>
              <a:rPr lang="en-US" altLang="zh-CN" sz="1800"/>
              <a:t>Category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如果静态库中包含了</a:t>
            </a:r>
            <a:r>
              <a:rPr lang="en-US" altLang="zh-CN" sz="1800"/>
              <a:t>Category</a:t>
            </a:r>
            <a:r>
              <a:rPr lang="zh-CN" altLang="en-US" sz="1800"/>
              <a:t>，有时候在使用静态库的工程中会报“方法找不到”的错误（</a:t>
            </a:r>
            <a:r>
              <a:rPr lang="en-US" altLang="zh-CN" sz="1800" b="1">
                <a:solidFill>
                  <a:prstClr val="black"/>
                </a:solidFill>
                <a:latin typeface="Menlo-Bold"/>
              </a:rPr>
              <a:t>unrecognized selector sent to instance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解决方案：在使用静态库的工程中配置</a:t>
            </a:r>
            <a:r>
              <a:rPr lang="en-US" altLang="zh-CN" sz="1800">
                <a:solidFill>
                  <a:srgbClr val="0000FF"/>
                </a:solidFill>
              </a:rPr>
              <a:t>Other</a:t>
            </a:r>
            <a:r>
              <a:rPr lang="zh-CN" altLang="en-US" sz="1800">
                <a:solidFill>
                  <a:srgbClr val="0000FF"/>
                </a:solidFill>
              </a:rPr>
              <a:t> </a:t>
            </a:r>
            <a:r>
              <a:rPr lang="en-US" altLang="zh-CN" sz="1800">
                <a:solidFill>
                  <a:srgbClr val="0000FF"/>
                </a:solidFill>
              </a:rPr>
              <a:t>Linker</a:t>
            </a:r>
            <a:r>
              <a:rPr lang="zh-CN" altLang="en-US" sz="1800">
                <a:solidFill>
                  <a:srgbClr val="0000FF"/>
                </a:solidFill>
              </a:rPr>
              <a:t> </a:t>
            </a:r>
            <a:r>
              <a:rPr lang="en-US" altLang="zh-CN" sz="1800">
                <a:solidFill>
                  <a:srgbClr val="0000FF"/>
                </a:solidFill>
              </a:rPr>
              <a:t>Flags</a:t>
            </a:r>
            <a:r>
              <a:rPr lang="zh-CN" altLang="en-US" sz="1800"/>
              <a:t>为</a:t>
            </a:r>
            <a:r>
              <a:rPr lang="en-US" altLang="zh-CN" sz="1800">
                <a:solidFill>
                  <a:srgbClr val="FF0000"/>
                </a:solidFill>
              </a:rPr>
              <a:t>-ObjC</a:t>
            </a:r>
          </a:p>
        </p:txBody>
      </p:sp>
      <p:pic>
        <p:nvPicPr>
          <p:cNvPr id="3" name="图片 2" descr="QQ20140602-1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72" y="2986746"/>
            <a:ext cx="5715000" cy="23114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231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静态库和动态库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6293"/>
            <a:ext cx="8229600" cy="323918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静态库和动态库的存在形式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静态库：</a:t>
            </a:r>
            <a:r>
              <a:rPr lang="en-US" altLang="zh-CN" sz="1800"/>
              <a:t>.a</a:t>
            </a:r>
            <a:r>
              <a:rPr lang="zh-CN" altLang="en-US" sz="1800"/>
              <a:t> 和 </a:t>
            </a:r>
            <a:r>
              <a:rPr lang="en-US" altLang="zh-CN" sz="1800"/>
              <a:t>.framework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动态库：</a:t>
            </a:r>
            <a:r>
              <a:rPr lang="en-US" altLang="zh-CN" sz="1800"/>
              <a:t>.dylib</a:t>
            </a:r>
            <a:r>
              <a:rPr lang="zh-CN" altLang="en-US" sz="1800"/>
              <a:t> 和 </a:t>
            </a:r>
            <a:r>
              <a:rPr lang="en-US" altLang="zh-CN" sz="1800"/>
              <a:t>.framework</a:t>
            </a:r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静态库和动态库在使用上的区别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静态库：链接时，静态库会被完整地复制到可执行文件中，</a:t>
            </a:r>
            <a:r>
              <a:rPr lang="zh-CN" altLang="en-US" sz="1800">
                <a:solidFill>
                  <a:srgbClr val="FF0000"/>
                </a:solidFill>
              </a:rPr>
              <a:t>被多次使用就有多份冗余拷贝</a:t>
            </a:r>
            <a:r>
              <a:rPr lang="zh-CN" altLang="en-US" sz="1800">
                <a:solidFill>
                  <a:srgbClr val="0000FF"/>
                </a:solidFill>
              </a:rPr>
              <a:t>（左图所示）</a:t>
            </a:r>
            <a:endParaRPr lang="en-US" altLang="zh-CN" sz="1800">
              <a:solidFill>
                <a:srgbClr val="0000FF"/>
              </a:solidFill>
            </a:endParaRPr>
          </a:p>
          <a:p>
            <a:pPr>
              <a:buFont typeface="Wingdings" charset="2"/>
              <a:buChar char="p"/>
            </a:pPr>
            <a:r>
              <a:rPr lang="zh-CN" altLang="en-US" sz="1800"/>
              <a:t>动态库：链接时不复制，程序运行时由系统动态加载到内存，供程序调用，系统只加载一次，多个程序共用，节省内存</a:t>
            </a:r>
            <a:r>
              <a:rPr lang="zh-CN" altLang="zh-CN" sz="1800">
                <a:solidFill>
                  <a:srgbClr val="0000FF"/>
                </a:solidFill>
              </a:rPr>
              <a:t>（</a:t>
            </a:r>
            <a:r>
              <a:rPr lang="zh-CN" altLang="en-US" sz="1800">
                <a:solidFill>
                  <a:srgbClr val="0000FF"/>
                </a:solidFill>
              </a:rPr>
              <a:t>右图所示）</a:t>
            </a:r>
            <a:endParaRPr lang="en-US" altLang="zh-CN" sz="180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6553" y="4585475"/>
            <a:ext cx="2359791" cy="184069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系统</a:t>
            </a:r>
          </a:p>
        </p:txBody>
      </p:sp>
      <p:sp>
        <p:nvSpPr>
          <p:cNvPr id="5" name="矩形 4"/>
          <p:cNvSpPr/>
          <p:nvPr/>
        </p:nvSpPr>
        <p:spPr>
          <a:xfrm>
            <a:off x="708953" y="4737876"/>
            <a:ext cx="2032032" cy="44689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程序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8953" y="5817756"/>
            <a:ext cx="2032032" cy="44689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程序</a:t>
            </a:r>
            <a:r>
              <a:rPr kumimoji="1" lang="zh-CN" altLang="zh-CN"/>
              <a:t>2</a:t>
            </a: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74368" y="4784645"/>
            <a:ext cx="580991" cy="31451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.</a:t>
            </a:r>
            <a:r>
              <a:rPr kumimoji="1" lang="en-US" altLang="zh-CN"/>
              <a:t>a</a:t>
            </a:r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088638" y="5874831"/>
            <a:ext cx="580991" cy="31451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.</a:t>
            </a:r>
            <a:r>
              <a:rPr kumimoji="1" lang="en-US" altLang="zh-CN"/>
              <a:t>a</a:t>
            </a:r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557327" y="4585475"/>
            <a:ext cx="2359791" cy="184069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/>
              <a:t>     </a:t>
            </a:r>
            <a:r>
              <a:rPr kumimoji="1" lang="en-US" altLang="zh-CN"/>
              <a:t>	</a:t>
            </a:r>
            <a:r>
              <a:rPr kumimoji="1" lang="zh-CN" altLang="en-US"/>
              <a:t>系统</a:t>
            </a:r>
          </a:p>
        </p:txBody>
      </p:sp>
      <p:sp>
        <p:nvSpPr>
          <p:cNvPr id="14" name="矩形 13"/>
          <p:cNvSpPr/>
          <p:nvPr/>
        </p:nvSpPr>
        <p:spPr>
          <a:xfrm>
            <a:off x="3709727" y="4737876"/>
            <a:ext cx="2032032" cy="44689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程序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709727" y="5817756"/>
            <a:ext cx="2032032" cy="44689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程序</a:t>
            </a:r>
            <a:r>
              <a:rPr kumimoji="1" lang="zh-CN" altLang="zh-CN"/>
              <a:t>2</a:t>
            </a:r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766296" y="5346880"/>
            <a:ext cx="889837" cy="31451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.</a:t>
            </a:r>
            <a:r>
              <a:rPr kumimoji="1" lang="en-US" altLang="zh-CN"/>
              <a:t>dylib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4" idx="2"/>
            <a:endCxn id="19" idx="0"/>
          </p:cNvCxnSpPr>
          <p:nvPr/>
        </p:nvCxnSpPr>
        <p:spPr>
          <a:xfrm>
            <a:off x="4725743" y="5184770"/>
            <a:ext cx="485472" cy="1621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5" idx="0"/>
            <a:endCxn id="19" idx="2"/>
          </p:cNvCxnSpPr>
          <p:nvPr/>
        </p:nvCxnSpPr>
        <p:spPr>
          <a:xfrm flipV="1">
            <a:off x="4725743" y="5661391"/>
            <a:ext cx="485472" cy="1563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6175203" y="4649313"/>
            <a:ext cx="2625764" cy="161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>
              <a:buFont typeface="Wingdings" charset="2"/>
              <a:buChar char="n"/>
            </a:pPr>
            <a:r>
              <a:rPr lang="zh-CN" altLang="en-US" sz="1800">
                <a:solidFill>
                  <a:srgbClr val="0000FF"/>
                </a:solidFill>
              </a:rPr>
              <a:t>需要注意的是：</a:t>
            </a:r>
            <a:endParaRPr lang="en-US" altLang="zh-CN" sz="180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sz="1800">
                <a:solidFill>
                  <a:srgbClr val="0000FF"/>
                </a:solidFill>
              </a:rPr>
              <a:t>项目中如果使用了自制的动态库，不能被上传到</a:t>
            </a:r>
            <a:r>
              <a:rPr lang="en-US" altLang="zh-CN" sz="1800">
                <a:solidFill>
                  <a:srgbClr val="0000FF"/>
                </a:solidFill>
              </a:rPr>
              <a:t>AppStore</a:t>
            </a:r>
          </a:p>
        </p:txBody>
      </p:sp>
    </p:spTree>
    <p:extLst>
      <p:ext uri="{BB962C8B-B14F-4D97-AF65-F5344CB8AC3E}">
        <p14:creationId xmlns:p14="http://schemas.microsoft.com/office/powerpoint/2010/main" val="391646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pic>
        <p:nvPicPr>
          <p:cNvPr id="6" name="图片 5" descr="QQ20140602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53" y="2117316"/>
            <a:ext cx="5661386" cy="3809112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选择“</a:t>
            </a:r>
            <a:r>
              <a:rPr lang="en-US" altLang="zh-CN" sz="1800"/>
              <a:t>Cocoa</a:t>
            </a:r>
            <a:r>
              <a:rPr lang="zh-CN" altLang="en-US" sz="1800"/>
              <a:t> </a:t>
            </a:r>
            <a:r>
              <a:rPr lang="en-US" altLang="zh-CN" sz="1800"/>
              <a:t>Touch</a:t>
            </a:r>
            <a:r>
              <a:rPr lang="zh-CN" altLang="en-US" sz="1800"/>
              <a:t> </a:t>
            </a:r>
            <a:r>
              <a:rPr lang="en-US" altLang="zh-CN" sz="1800"/>
              <a:t>Static</a:t>
            </a:r>
            <a:r>
              <a:rPr lang="zh-CN" altLang="en-US" sz="1800"/>
              <a:t> </a:t>
            </a:r>
            <a:r>
              <a:rPr lang="en-US" altLang="zh-CN" sz="1800"/>
              <a:t>Library</a:t>
            </a:r>
            <a:r>
              <a:rPr lang="zh-CN" altLang="en-US" sz="1800"/>
              <a:t>”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430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输入静态库名称</a:t>
            </a:r>
            <a:endParaRPr lang="en-US" altLang="zh-CN" sz="1800"/>
          </a:p>
        </p:txBody>
      </p:sp>
      <p:pic>
        <p:nvPicPr>
          <p:cNvPr id="3" name="图片 2" descr="QQ20140602-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04" y="2054707"/>
            <a:ext cx="5012249" cy="26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添加库需要包含的源代码</a:t>
            </a:r>
            <a:endParaRPr lang="en-US" altLang="zh-CN" sz="1800"/>
          </a:p>
        </p:txBody>
      </p:sp>
      <p:pic>
        <p:nvPicPr>
          <p:cNvPr id="4" name="图片 3" descr="QQ20140602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3" y="2054723"/>
            <a:ext cx="5605244" cy="208326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图片 4" descr="QQ20140602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54" y="1403369"/>
            <a:ext cx="2768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选择需要暴露出来的</a:t>
            </a:r>
            <a:r>
              <a:rPr lang="en-US" altLang="zh-CN" sz="1800"/>
              <a:t>.h</a:t>
            </a:r>
            <a:r>
              <a:rPr lang="zh-CN" altLang="en-US" sz="1800"/>
              <a:t>文件，</a:t>
            </a:r>
            <a:r>
              <a:rPr lang="en-US" altLang="zh-CN" sz="1800"/>
              <a:t>.m</a:t>
            </a:r>
            <a:r>
              <a:rPr lang="zh-CN" altLang="en-US" sz="1800"/>
              <a:t>文件会自动编译到</a:t>
            </a:r>
            <a:r>
              <a:rPr lang="en-US" altLang="zh-CN" sz="1800"/>
              <a:t>.a</a:t>
            </a:r>
            <a:r>
              <a:rPr lang="zh-CN" altLang="en-US" sz="1800"/>
              <a:t>文件中</a:t>
            </a:r>
            <a:endParaRPr lang="en-US" altLang="zh-CN" sz="1800"/>
          </a:p>
        </p:txBody>
      </p:sp>
      <p:pic>
        <p:nvPicPr>
          <p:cNvPr id="4" name="图片 3" descr="QQ2014060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9" y="2106119"/>
            <a:ext cx="4994772" cy="386050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图片 4" descr="QQ20140602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51" y="1926304"/>
            <a:ext cx="3752083" cy="43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选择真机设备，然后 </a:t>
            </a:r>
            <a:r>
              <a:rPr lang="en-US" altLang="zh-CN" sz="1800"/>
              <a:t>Command+B</a:t>
            </a:r>
            <a:r>
              <a:rPr lang="zh-CN" altLang="en-US" sz="1800"/>
              <a:t> 编译，</a:t>
            </a:r>
            <a:r>
              <a:rPr lang="en-US" altLang="zh-CN" sz="1800"/>
              <a:t>libMJRefresh.a</a:t>
            </a:r>
            <a:r>
              <a:rPr lang="zh-CN" altLang="en-US" sz="1800"/>
              <a:t>文件从红色变为黑色</a:t>
            </a:r>
            <a:endParaRPr lang="en-US" altLang="zh-CN" sz="1800"/>
          </a:p>
        </p:txBody>
      </p:sp>
      <p:pic>
        <p:nvPicPr>
          <p:cNvPr id="4" name="图片 3" descr="QQ2014060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12" y="2197413"/>
            <a:ext cx="5057032" cy="34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选择模拟器，依然 </a:t>
            </a:r>
            <a:r>
              <a:rPr lang="en-US" altLang="zh-CN" sz="1800"/>
              <a:t>Command+B</a:t>
            </a:r>
            <a:r>
              <a:rPr lang="zh-CN" altLang="en-US" sz="1800"/>
              <a:t> ，模拟器和真机环境下用的</a:t>
            </a:r>
            <a:r>
              <a:rPr lang="en-US" altLang="zh-CN" sz="1800"/>
              <a:t>.a</a:t>
            </a:r>
            <a:r>
              <a:rPr lang="zh-CN" altLang="en-US" sz="1800"/>
              <a:t>文件是分开的</a:t>
            </a:r>
            <a:endParaRPr lang="en-US" altLang="zh-CN" sz="1800"/>
          </a:p>
        </p:txBody>
      </p:sp>
      <p:pic>
        <p:nvPicPr>
          <p:cNvPr id="3" name="图片 2" descr="QQ20140602-8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5" y="2190377"/>
            <a:ext cx="4984109" cy="33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3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框架PPT2014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框架PPT2014.potx</Template>
  <TotalTime>5227</TotalTime>
  <Words>837</Words>
  <Application>Microsoft Macintosh PowerPoint</Application>
  <PresentationFormat>全屏显示(4:3)</PresentationFormat>
  <Paragraphs>136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框架PPT2014</vt:lpstr>
      <vt:lpstr>静态库</vt:lpstr>
      <vt:lpstr>简介</vt:lpstr>
      <vt:lpstr>静态库和动态库</vt:lpstr>
      <vt:lpstr>制作.a</vt:lpstr>
      <vt:lpstr>制作.a</vt:lpstr>
      <vt:lpstr>制作.a</vt:lpstr>
      <vt:lpstr>制作.a</vt:lpstr>
      <vt:lpstr>制作.a</vt:lpstr>
      <vt:lpstr>制作.a</vt:lpstr>
      <vt:lpstr>制作.a</vt:lpstr>
      <vt:lpstr>.a的制作</vt:lpstr>
      <vt:lpstr>使用.a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模板制作.framework</vt:lpstr>
      <vt:lpstr>模板制作.framework</vt:lpstr>
      <vt:lpstr>模板制作.framework</vt:lpstr>
      <vt:lpstr>制作静态库的注意点</vt:lpstr>
      <vt:lpstr>制作静态库的注意点</vt:lpstr>
      <vt:lpstr>制作静态库的注意点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apple</cp:lastModifiedBy>
  <cp:revision>3712</cp:revision>
  <dcterms:created xsi:type="dcterms:W3CDTF">2013-07-22T07:36:09Z</dcterms:created>
  <dcterms:modified xsi:type="dcterms:W3CDTF">2014-08-04T08:40:13Z</dcterms:modified>
</cp:coreProperties>
</file>